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8250" cx="9144000"/>
  <p:notesSz cx="6797675" cy="9926625"/>
  <p:embeddedFontLst>
    <p:embeddedFont>
      <p:font typeface="Source Sans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86">
          <p15:clr>
            <a:srgbClr val="A4A3A4"/>
          </p15:clr>
        </p15:guide>
        <p15:guide id="2">
          <p15:clr>
            <a:srgbClr val="A4A3A4"/>
          </p15:clr>
        </p15:guide>
        <p15:guide id="3" orient="horz" pos="175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gL3AIC3agd+VLxVBAZ6scLvxqr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86" orient="horz"/>
        <p:guide/>
        <p:guide pos="17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SourceSansPro-bold.fntdata"/><Relationship Id="rId21" Type="http://schemas.openxmlformats.org/officeDocument/2006/relationships/font" Target="fonts/SourceSansPro-regular.fntdata"/><Relationship Id="rId24" Type="http://schemas.openxmlformats.org/officeDocument/2006/relationships/font" Target="fonts/SourceSansPro-boldItalic.fntdata"/><Relationship Id="rId23" Type="http://schemas.openxmlformats.org/officeDocument/2006/relationships/font" Target="fonts/SourceSansPr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2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4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425450" y="1241425"/>
            <a:ext cx="594677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/>
          <p:nvPr>
            <p:ph type="ctrTitle"/>
          </p:nvPr>
        </p:nvSpPr>
        <p:spPr>
          <a:xfrm>
            <a:off x="457200" y="46800"/>
            <a:ext cx="7772400" cy="85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" type="subTitle"/>
          </p:nvPr>
        </p:nvSpPr>
        <p:spPr>
          <a:xfrm>
            <a:off x="458773" y="956106"/>
            <a:ext cx="6400800" cy="631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01A54F"/>
              </a:buClr>
              <a:buSzPts val="2800"/>
              <a:buNone/>
              <a:defRPr sz="2800">
                <a:solidFill>
                  <a:srgbClr val="01A54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16"/>
          <p:cNvSpPr txBox="1"/>
          <p:nvPr>
            <p:ph idx="10" type="dt"/>
          </p:nvPr>
        </p:nvSpPr>
        <p:spPr>
          <a:xfrm>
            <a:off x="2555779" y="4771682"/>
            <a:ext cx="947355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1" type="ftr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7171406" y="4771682"/>
            <a:ext cx="1262393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457200" y="1839836"/>
            <a:ext cx="8229600" cy="2759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spcBef>
                <a:spcPts val="400"/>
              </a:spcBef>
              <a:spcAft>
                <a:spcPts val="0"/>
              </a:spcAft>
              <a:buClr>
                <a:srgbClr val="01A54F"/>
              </a:buClr>
              <a:buSzPts val="1400"/>
              <a:buFont typeface="Noto Sans Symbols"/>
              <a:buChar char="◆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0" type="dt"/>
          </p:nvPr>
        </p:nvSpPr>
        <p:spPr>
          <a:xfrm>
            <a:off x="2555779" y="4771682"/>
            <a:ext cx="947355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1" type="ftr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7171406" y="4771682"/>
            <a:ext cx="1262393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17"/>
          <p:cNvSpPr txBox="1"/>
          <p:nvPr>
            <p:ph idx="2" type="subTitle"/>
          </p:nvPr>
        </p:nvSpPr>
        <p:spPr>
          <a:xfrm>
            <a:off x="458773" y="956106"/>
            <a:ext cx="6400800" cy="631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01A54F"/>
              </a:buClr>
              <a:buSzPts val="2800"/>
              <a:buNone/>
              <a:defRPr sz="2800">
                <a:solidFill>
                  <a:srgbClr val="01A54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2555779" y="4771682"/>
            <a:ext cx="947355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7171406" y="4771682"/>
            <a:ext cx="1262393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0" type="dt"/>
          </p:nvPr>
        </p:nvSpPr>
        <p:spPr>
          <a:xfrm>
            <a:off x="2555779" y="4771682"/>
            <a:ext cx="947355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1" type="ftr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7171406" y="4771682"/>
            <a:ext cx="1262393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" type="body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20"/>
          <p:cNvSpPr txBox="1"/>
          <p:nvPr>
            <p:ph idx="10" type="dt"/>
          </p:nvPr>
        </p:nvSpPr>
        <p:spPr>
          <a:xfrm>
            <a:off x="2555779" y="4771682"/>
            <a:ext cx="947355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1" type="ftr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7171406" y="4771682"/>
            <a:ext cx="1262393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0" type="dt"/>
          </p:nvPr>
        </p:nvSpPr>
        <p:spPr>
          <a:xfrm>
            <a:off x="2555779" y="4771682"/>
            <a:ext cx="947355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1" type="ftr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2" type="sldNum"/>
          </p:nvPr>
        </p:nvSpPr>
        <p:spPr>
          <a:xfrm>
            <a:off x="7171406" y="4771682"/>
            <a:ext cx="1262393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type="title"/>
          </p:nvPr>
        </p:nvSpPr>
        <p:spPr>
          <a:xfrm>
            <a:off x="457209" y="204981"/>
            <a:ext cx="3008313" cy="872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" type="body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22"/>
          <p:cNvSpPr txBox="1"/>
          <p:nvPr>
            <p:ph idx="2" type="body"/>
          </p:nvPr>
        </p:nvSpPr>
        <p:spPr>
          <a:xfrm>
            <a:off x="457209" y="1077326"/>
            <a:ext cx="3008313" cy="3521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22"/>
          <p:cNvSpPr txBox="1"/>
          <p:nvPr>
            <p:ph idx="10" type="dt"/>
          </p:nvPr>
        </p:nvSpPr>
        <p:spPr>
          <a:xfrm>
            <a:off x="2555779" y="4771682"/>
            <a:ext cx="947355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1" type="ftr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2" type="sldNum"/>
          </p:nvPr>
        </p:nvSpPr>
        <p:spPr>
          <a:xfrm>
            <a:off x="7171406" y="4771682"/>
            <a:ext cx="1262393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/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/>
          <p:nvPr>
            <p:ph idx="2" type="pic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23"/>
          <p:cNvSpPr txBox="1"/>
          <p:nvPr>
            <p:ph idx="1" type="body"/>
          </p:nvPr>
        </p:nvSpPr>
        <p:spPr>
          <a:xfrm>
            <a:off x="1792288" y="4029235"/>
            <a:ext cx="5486400" cy="604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23"/>
          <p:cNvSpPr txBox="1"/>
          <p:nvPr>
            <p:ph idx="10" type="dt"/>
          </p:nvPr>
        </p:nvSpPr>
        <p:spPr>
          <a:xfrm>
            <a:off x="2555779" y="4771682"/>
            <a:ext cx="947355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1" type="ftr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2" type="sldNum"/>
          </p:nvPr>
        </p:nvSpPr>
        <p:spPr>
          <a:xfrm>
            <a:off x="7171406" y="4771682"/>
            <a:ext cx="1262393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/>
          <p:nvPr>
            <p:ph type="ctrTitle"/>
          </p:nvPr>
        </p:nvSpPr>
        <p:spPr>
          <a:xfrm>
            <a:off x="685800" y="4302323"/>
            <a:ext cx="7772400" cy="631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1BF45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71BF4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25"/>
          <p:cNvSpPr txBox="1"/>
          <p:nvPr>
            <p:ph idx="10" type="dt"/>
          </p:nvPr>
        </p:nvSpPr>
        <p:spPr>
          <a:xfrm>
            <a:off x="457200" y="4772025"/>
            <a:ext cx="213360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1" type="ftr"/>
          </p:nvPr>
        </p:nvSpPr>
        <p:spPr>
          <a:xfrm>
            <a:off x="3124200" y="4772025"/>
            <a:ext cx="289560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2" type="sldNum"/>
          </p:nvPr>
        </p:nvSpPr>
        <p:spPr>
          <a:xfrm>
            <a:off x="6553200" y="4772025"/>
            <a:ext cx="213360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9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>
            <a:off x="0" y="1"/>
            <a:ext cx="9144000" cy="905450"/>
          </a:xfrm>
          <a:prstGeom prst="rect">
            <a:avLst/>
          </a:prstGeom>
          <a:solidFill>
            <a:srgbClr val="71BF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5"/>
          <p:cNvSpPr txBox="1"/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5"/>
          <p:cNvSpPr txBox="1"/>
          <p:nvPr>
            <p:ph idx="1" type="body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0" type="dt"/>
          </p:nvPr>
        </p:nvSpPr>
        <p:spPr>
          <a:xfrm>
            <a:off x="2555779" y="4771682"/>
            <a:ext cx="947355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1" type="ftr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5"/>
          <p:cNvSpPr txBox="1"/>
          <p:nvPr>
            <p:ph idx="12" type="sldNum"/>
          </p:nvPr>
        </p:nvSpPr>
        <p:spPr>
          <a:xfrm>
            <a:off x="7171406" y="4771682"/>
            <a:ext cx="1262393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01038" y="4237042"/>
            <a:ext cx="842962" cy="91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mbond logo rgb.jpg" id="17" name="Google Shape;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639540"/>
            <a:ext cx="504056" cy="40623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idx="10" type="dt"/>
          </p:nvPr>
        </p:nvSpPr>
        <p:spPr>
          <a:xfrm>
            <a:off x="457200" y="4772025"/>
            <a:ext cx="213360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4"/>
          <p:cNvSpPr txBox="1"/>
          <p:nvPr>
            <p:ph idx="11" type="ftr"/>
          </p:nvPr>
        </p:nvSpPr>
        <p:spPr>
          <a:xfrm>
            <a:off x="3124200" y="4772025"/>
            <a:ext cx="289560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6553200" y="4772025"/>
            <a:ext cx="213360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Cambond logo rgb.jpg" id="70" name="Google Shape;70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488334" y="804004"/>
            <a:ext cx="4156906" cy="335019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Relationship Id="rId8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5.jpg"/><Relationship Id="rId9" Type="http://schemas.openxmlformats.org/officeDocument/2006/relationships/hyperlink" Target="https://www.youtube.com/watch?v=1OWjh1tIMNE" TargetMode="External"/><Relationship Id="rId5" Type="http://schemas.openxmlformats.org/officeDocument/2006/relationships/image" Target="../media/image41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8" Type="http://schemas.openxmlformats.org/officeDocument/2006/relationships/image" Target="../media/image4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11" Type="http://schemas.openxmlformats.org/officeDocument/2006/relationships/image" Target="../media/image5.jpg"/><Relationship Id="rId10" Type="http://schemas.openxmlformats.org/officeDocument/2006/relationships/image" Target="../media/image57.jpg"/><Relationship Id="rId9" Type="http://schemas.openxmlformats.org/officeDocument/2006/relationships/image" Target="../media/image55.jpg"/><Relationship Id="rId5" Type="http://schemas.openxmlformats.org/officeDocument/2006/relationships/image" Target="../media/image52.jpg"/><Relationship Id="rId6" Type="http://schemas.openxmlformats.org/officeDocument/2006/relationships/image" Target="../media/image53.jpg"/><Relationship Id="rId7" Type="http://schemas.openxmlformats.org/officeDocument/2006/relationships/image" Target="../media/image56.jpg"/><Relationship Id="rId8" Type="http://schemas.openxmlformats.org/officeDocument/2006/relationships/image" Target="../media/image5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hyperlink" Target="mailto:xzhao@cambond.co.uk" TargetMode="External"/><Relationship Id="rId5" Type="http://schemas.openxmlformats.org/officeDocument/2006/relationships/hyperlink" Target="mailto:groberts@cambond.co.uk" TargetMode="External"/><Relationship Id="rId6" Type="http://schemas.openxmlformats.org/officeDocument/2006/relationships/image" Target="../media/image58.png"/><Relationship Id="rId7" Type="http://schemas.openxmlformats.org/officeDocument/2006/relationships/hyperlink" Target="http://blog.centralrestaurant.com/wp-content/uploads/trays3.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5" Type="http://schemas.openxmlformats.org/officeDocument/2006/relationships/image" Target="../media/image10.jpg"/><Relationship Id="rId6" Type="http://schemas.openxmlformats.org/officeDocument/2006/relationships/image" Target="../media/image13.jpg"/><Relationship Id="rId7" Type="http://schemas.openxmlformats.org/officeDocument/2006/relationships/image" Target="../media/image11.jpg"/><Relationship Id="rId8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1.jpg"/><Relationship Id="rId5" Type="http://schemas.openxmlformats.org/officeDocument/2006/relationships/image" Target="../media/image14.jpg"/><Relationship Id="rId6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0" Type="http://schemas.openxmlformats.org/officeDocument/2006/relationships/image" Target="../media/image32.jpg"/><Relationship Id="rId9" Type="http://schemas.openxmlformats.org/officeDocument/2006/relationships/image" Target="../media/image14.jp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31.jpg"/><Relationship Id="rId5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37.jpg"/><Relationship Id="rId5" Type="http://schemas.openxmlformats.org/officeDocument/2006/relationships/image" Target="../media/image26.jpg"/><Relationship Id="rId6" Type="http://schemas.openxmlformats.org/officeDocument/2006/relationships/image" Target="../media/image28.jpg"/><Relationship Id="rId7" Type="http://schemas.openxmlformats.org/officeDocument/2006/relationships/image" Target="../media/image25.jpg"/><Relationship Id="rId8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34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7" Type="http://schemas.openxmlformats.org/officeDocument/2006/relationships/image" Target="../media/image38.jpg"/><Relationship Id="rId8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684" y="1224088"/>
            <a:ext cx="2683997" cy="14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 txBox="1"/>
          <p:nvPr/>
        </p:nvSpPr>
        <p:spPr>
          <a:xfrm>
            <a:off x="1038590" y="2941713"/>
            <a:ext cx="642964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500" u="none" cap="none" strike="noStrike">
                <a:solidFill>
                  <a:srgbClr val="559131"/>
                </a:solidFill>
                <a:latin typeface="Calibri"/>
                <a:ea typeface="Calibri"/>
                <a:cs typeface="Calibri"/>
                <a:sym typeface="Calibri"/>
              </a:rPr>
              <a:t>ADVANCED BIOMATERIALS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559131"/>
                </a:solidFill>
                <a:latin typeface="Calibri"/>
                <a:ea typeface="Calibri"/>
                <a:cs typeface="Calibri"/>
                <a:sym typeface="Calibri"/>
              </a:rPr>
              <a:t>Products and Logistics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559131"/>
                </a:solidFill>
                <a:latin typeface="Calibri"/>
                <a:ea typeface="Calibri"/>
                <a:cs typeface="Calibri"/>
                <a:sym typeface="Calibri"/>
              </a:rPr>
              <a:t>Background June 2020</a:t>
            </a:r>
            <a:endParaRPr b="0" i="0" sz="2700" u="none" cap="none" strike="noStrike">
              <a:solidFill>
                <a:srgbClr val="5591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0674" y="275447"/>
            <a:ext cx="1703592" cy="271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Planet Friendly Products </a:t>
            </a:r>
            <a:endParaRPr/>
          </a:p>
        </p:txBody>
      </p:sp>
      <p:pic>
        <p:nvPicPr>
          <p:cNvPr descr="C:\Users\Administrator\Desktop\11.png" id="213" name="Google Shape;2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962" y="969792"/>
            <a:ext cx="2480153" cy="1653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22.png" id="214" name="Google Shape;21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920" y="443700"/>
            <a:ext cx="3872004" cy="2581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55.png" id="215" name="Google Shape;21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8756" y="765096"/>
            <a:ext cx="2783022" cy="1973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33.png" id="216" name="Google Shape;21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1553" y="2482323"/>
            <a:ext cx="1901252" cy="2334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66.png" id="217" name="Google Shape;21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2354" y="2707607"/>
            <a:ext cx="2530123" cy="1752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44.png" id="218" name="Google Shape;21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648" y="2670028"/>
            <a:ext cx="3327221" cy="221814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0"/>
          <p:cNvSpPr txBox="1"/>
          <p:nvPr/>
        </p:nvSpPr>
        <p:spPr>
          <a:xfrm>
            <a:off x="620722" y="2482323"/>
            <a:ext cx="2149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Wheat Straw Pallet 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3716896" y="2482323"/>
            <a:ext cx="19040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Rice Husk Bowl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 txBox="1"/>
          <p:nvPr/>
        </p:nvSpPr>
        <p:spPr>
          <a:xfrm>
            <a:off x="6219977" y="2510081"/>
            <a:ext cx="25818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Bamboo Single Use Plate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877677" y="4413426"/>
            <a:ext cx="19582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Palm Fibre Plate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 txBox="1"/>
          <p:nvPr/>
        </p:nvSpPr>
        <p:spPr>
          <a:xfrm>
            <a:off x="3734744" y="4413426"/>
            <a:ext cx="18984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Reed Fibre Plate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6480909" y="4447858"/>
            <a:ext cx="20939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Bamboo Fibre Plate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/>
          <p:nvPr>
            <p:ph type="title"/>
          </p:nvPr>
        </p:nvSpPr>
        <p:spPr>
          <a:xfrm>
            <a:off x="1495972" y="47268"/>
            <a:ext cx="5920502" cy="746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3"/>
              <a:buFont typeface="Calibri"/>
              <a:buNone/>
            </a:pPr>
            <a:r>
              <a:rPr lang="en-GB" sz="2703"/>
              <a:t>CAMBOND SOLUTIONS – COFFEE RETAIL</a:t>
            </a:r>
            <a:endParaRPr sz="2703"/>
          </a:p>
        </p:txBody>
      </p:sp>
      <p:pic>
        <p:nvPicPr>
          <p:cNvPr id="230" name="Google Shape;2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791" y="1371877"/>
            <a:ext cx="2319037" cy="1086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ictures problems disposable coffee cups" id="231" name="Google Shape;2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5729" y="1552376"/>
            <a:ext cx="1631763" cy="88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3916" y="3310429"/>
            <a:ext cx="1043093" cy="116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6211" y="3061362"/>
            <a:ext cx="1586620" cy="140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1"/>
          <p:cNvSpPr/>
          <p:nvPr/>
        </p:nvSpPr>
        <p:spPr>
          <a:xfrm>
            <a:off x="2924991" y="2434834"/>
            <a:ext cx="327246" cy="56771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9900"/>
          </a:solidFill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6327987" y="2598828"/>
            <a:ext cx="327246" cy="56771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9900"/>
          </a:solidFill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1"/>
          <p:cNvPicPr preferRelativeResize="0"/>
          <p:nvPr/>
        </p:nvPicPr>
        <p:blipFill rotWithShape="1">
          <a:blip r:embed="rId7">
            <a:alphaModFix/>
          </a:blip>
          <a:srcRect b="-25342" l="5000" r="-1189" t="21674"/>
          <a:stretch/>
        </p:blipFill>
        <p:spPr>
          <a:xfrm flipH="1">
            <a:off x="6491610" y="3368531"/>
            <a:ext cx="2564571" cy="236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51467" y="3430383"/>
            <a:ext cx="1640143" cy="12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1"/>
          <p:cNvSpPr/>
          <p:nvPr/>
        </p:nvSpPr>
        <p:spPr>
          <a:xfrm>
            <a:off x="1023582" y="4324532"/>
            <a:ext cx="5013552" cy="67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Wasbeans cup </a:t>
            </a:r>
            <a:r>
              <a:rPr lang="en-GB" sz="18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https://www.youtube.com/watch?v=1OWjh1tIMNE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/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6129"/>
              <a:buFont typeface="Calibri"/>
              <a:buNone/>
            </a:pPr>
            <a:r>
              <a:rPr lang="en-GB"/>
              <a:t>COMMERCIALISATION – VALUE PROPOSITION</a:t>
            </a:r>
            <a:endParaRPr sz="3100"/>
          </a:p>
        </p:txBody>
      </p:sp>
      <p:sp>
        <p:nvSpPr>
          <p:cNvPr id="244" name="Google Shape;244;p12"/>
          <p:cNvSpPr txBox="1"/>
          <p:nvPr>
            <p:ph idx="1" type="body"/>
          </p:nvPr>
        </p:nvSpPr>
        <p:spPr>
          <a:xfrm>
            <a:off x="457200" y="1326361"/>
            <a:ext cx="8229600" cy="2759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1A54F"/>
              </a:buClr>
              <a:buSzPts val="1400"/>
              <a:buFont typeface="Noto Sans Symbols"/>
              <a:buChar char="◆"/>
            </a:pPr>
            <a:r>
              <a:rPr lang="en-GB"/>
              <a:t>Cambond technology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GB"/>
              <a:t>Better use of waste streams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GB"/>
              <a:t>Cleaner environmentally friendly manufacturing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GB"/>
              <a:t>Reduce COST of manufacturing feedstocks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GB"/>
              <a:t>Low toxic chemicals, solve environmental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GB"/>
              <a:t>Carbon footprint (&lt;40%)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1A54F"/>
              </a:buClr>
              <a:buSzPts val="1400"/>
              <a:buFont typeface="Noto Sans Symbols"/>
              <a:buChar char="◆"/>
            </a:pPr>
            <a:r>
              <a:rPr lang="en-GB"/>
              <a:t>Cambond technology reduces carbon helps clean environment.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-584536" y="2123307"/>
            <a:ext cx="3319261" cy="562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25" lIns="38125" spcFirstLastPara="1" rIns="38125" wrap="square" tIns="381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Dr. G Roberts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2014 Top Innovations Awards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1">
              <a:solidFill>
                <a:srgbClr val="4F4F4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2586612" y="0"/>
            <a:ext cx="3632475" cy="839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25" lIns="38125" spcFirstLastPara="1" rIns="38125" wrap="square" tIns="381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55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CAMBOND</a:t>
            </a: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3800847" y="2404381"/>
            <a:ext cx="2794896" cy="608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25" lIns="38125" spcFirstLastPara="1" rIns="38125" wrap="square" tIns="381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Prof. X Zhao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2014 Royal Society of Chemistry Emerging Technology Business</a:t>
            </a:r>
            <a:r>
              <a:rPr lang="en-GB" sz="135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endParaRPr/>
          </a:p>
        </p:txBody>
      </p:sp>
      <p:pic>
        <p:nvPicPr>
          <p:cNvPr id="252" name="Google Shape;2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714" y="419765"/>
            <a:ext cx="1702336" cy="170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4578" y="983846"/>
            <a:ext cx="2132023" cy="1179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export1466620272255_resized_20160622_073140878.jpg" id="254" name="Google Shape;25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6008" y="2050641"/>
            <a:ext cx="1741273" cy="121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9127" y="1151703"/>
            <a:ext cx="1883664" cy="126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4059" y="3325161"/>
            <a:ext cx="1225170" cy="138483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 txBox="1"/>
          <p:nvPr/>
        </p:nvSpPr>
        <p:spPr>
          <a:xfrm>
            <a:off x="6556813" y="4724064"/>
            <a:ext cx="20826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Council 2017</a:t>
            </a:r>
            <a:endParaRPr/>
          </a:p>
        </p:txBody>
      </p:sp>
      <p:pic>
        <p:nvPicPr>
          <p:cNvPr id="258" name="Google Shape;25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9636" y="2628415"/>
            <a:ext cx="1254025" cy="159103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 txBox="1"/>
          <p:nvPr/>
        </p:nvSpPr>
        <p:spPr>
          <a:xfrm>
            <a:off x="290967" y="4286964"/>
            <a:ext cx="23513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Coffee Excellence 2018</a:t>
            </a:r>
            <a:endParaRPr/>
          </a:p>
        </p:txBody>
      </p:sp>
      <p:pic>
        <p:nvPicPr>
          <p:cNvPr id="260" name="Google Shape;26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18475" y="907046"/>
            <a:ext cx="2029151" cy="140181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 txBox="1"/>
          <p:nvPr/>
        </p:nvSpPr>
        <p:spPr>
          <a:xfrm>
            <a:off x="2439140" y="2340143"/>
            <a:ext cx="1591269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Shell Springboard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83758" y="2990915"/>
            <a:ext cx="1428871" cy="198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7626" y="3190389"/>
            <a:ext cx="1010375" cy="161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/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                www.cambond.co.uk</a:t>
            </a:r>
            <a:endParaRPr/>
          </a:p>
        </p:txBody>
      </p:sp>
      <p:pic>
        <p:nvPicPr>
          <p:cNvPr descr="Cambond logo rgb.jpg" id="269" name="Google Shape;2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355" y="1641997"/>
            <a:ext cx="2862072" cy="226394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4"/>
          <p:cNvSpPr/>
          <p:nvPr/>
        </p:nvSpPr>
        <p:spPr>
          <a:xfrm>
            <a:off x="4984492" y="1297673"/>
            <a:ext cx="3902623" cy="363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Address: Future Business Centre, Cambridge CB4 2HR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Tel: 44- 01223 911505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Mobile: 44 -7507949517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Email: </a:t>
            </a:r>
            <a:r>
              <a:rPr lang="en-GB" sz="16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xzhao@cambond.co.uk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GB" sz="16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groberts@cambond.co.uk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4905296" y="4630663"/>
            <a:ext cx="2511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cambond@xiaobinzhao1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9926" y="3905944"/>
            <a:ext cx="702439" cy="702439"/>
          </a:xfrm>
          <a:prstGeom prst="rect">
            <a:avLst/>
          </a:prstGeom>
          <a:noFill/>
          <a:ln>
            <a:noFill/>
          </a:ln>
        </p:spPr>
      </p:pic>
      <p:sp>
        <p:nvSpPr>
          <p:cNvPr descr="trays" id="273" name="Google Shape;273;p14">
            <a:hlinkClick r:id="rId7"/>
          </p:cNvPr>
          <p:cNvSpPr/>
          <p:nvPr/>
        </p:nvSpPr>
        <p:spPr>
          <a:xfrm>
            <a:off x="3143250" y="1145381"/>
            <a:ext cx="28575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/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WORLD PROBLEMS- MATERIALS</a:t>
            </a:r>
            <a:endParaRPr/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4138" y="937352"/>
            <a:ext cx="2224244" cy="148013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1626106" y="3940011"/>
            <a:ext cx="48642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EU woodpanel market €45Bn    -  &gt;100 Companies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EU Plastics market €350Bn    &gt;60,000 Companies</a:t>
            </a:r>
            <a:endParaRPr/>
          </a:p>
        </p:txBody>
      </p:sp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1823" y="2096291"/>
            <a:ext cx="2091680" cy="130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9318" y="2136933"/>
            <a:ext cx="1839077" cy="122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450" y="1573803"/>
            <a:ext cx="1343383" cy="182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6398" y="1986811"/>
            <a:ext cx="1455122" cy="16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1132472"/>
            <a:ext cx="3708779" cy="1004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5183188" y="1354138"/>
            <a:ext cx="1201737" cy="7096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7470775" y="1651000"/>
            <a:ext cx="1225550" cy="96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0" y="166688"/>
            <a:ext cx="869632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Wood Panel Industry – Global Scale and Problems</a:t>
            </a:r>
            <a:endParaRPr/>
          </a:p>
        </p:txBody>
      </p:sp>
      <p:pic>
        <p:nvPicPr>
          <p:cNvPr descr="image2.PNG"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838" y="1058863"/>
            <a:ext cx="1978025" cy="1554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JPG"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2313" y="3090863"/>
            <a:ext cx="3235325" cy="1255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/>
          <p:nvPr/>
        </p:nvSpPr>
        <p:spPr>
          <a:xfrm>
            <a:off x="3351213" y="3398838"/>
            <a:ext cx="1435100" cy="6778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92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5935663" y="1125538"/>
            <a:ext cx="263525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Oil Based Toxic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Urea/Phenol/Formaldehyde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Adhesives 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4670425" y="3741738"/>
            <a:ext cx="2959100" cy="922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Plywood, OSB, MDF for construction, furniture etc.  ETC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 rot="8887240">
            <a:off x="3046413" y="2501900"/>
            <a:ext cx="598487" cy="6778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38" y="1149350"/>
            <a:ext cx="16383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313" y="2008188"/>
            <a:ext cx="16097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525" y="3155950"/>
            <a:ext cx="3852863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5006239" y="3090674"/>
            <a:ext cx="24336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5400" u="none" cap="none" strike="noStrike">
                <a:solidFill>
                  <a:srgbClr val="BCFDD9"/>
                </a:solidFill>
                <a:latin typeface="Calibri"/>
                <a:ea typeface="Calibri"/>
                <a:cs typeface="Calibri"/>
                <a:sym typeface="Calibri"/>
              </a:rPr>
              <a:t>$350BN</a:t>
            </a:r>
            <a:endParaRPr b="1" i="0" sz="5400" u="none" cap="none" strike="noStrike">
              <a:solidFill>
                <a:srgbClr val="BCFD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3.JPG" id="112" name="Google Shape;11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48163" y="2208213"/>
            <a:ext cx="868362" cy="61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6223078" y="1723524"/>
            <a:ext cx="208262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5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$25BN</a:t>
            </a:r>
            <a:endParaRPr b="1" i="0" sz="5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294640" y="1264103"/>
            <a:ext cx="8229600" cy="2759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1A54F"/>
              </a:buClr>
              <a:buSzPts val="1400"/>
              <a:buFont typeface="Noto Sans Symbols"/>
              <a:buChar char="◆"/>
            </a:pPr>
            <a:r>
              <a:rPr b="1" lang="en-GB"/>
              <a:t>Cambond resin is made from DDGS – Distillers Dried Grains and Solubles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1A54F"/>
              </a:buClr>
              <a:buSzPts val="1400"/>
              <a:buFont typeface="Noto Sans Symbols"/>
              <a:buChar char="◆"/>
            </a:pPr>
            <a:r>
              <a:rPr lang="en-GB"/>
              <a:t>Dried residue after the starch fraction of corn/wheat/barley is fermented to </a:t>
            </a:r>
            <a:r>
              <a:rPr b="1" lang="en-GB"/>
              <a:t>produce</a:t>
            </a:r>
            <a:r>
              <a:rPr lang="en-GB"/>
              <a:t> ethanol and carbon dioxide. ... </a:t>
            </a:r>
            <a:r>
              <a:rPr b="1" lang="en-GB"/>
              <a:t>DDGS</a:t>
            </a:r>
            <a:r>
              <a:rPr lang="en-GB"/>
              <a:t> is the predominant by-product and is used as animal feed.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1A54F"/>
              </a:buClr>
              <a:buSzPts val="1400"/>
              <a:buFont typeface="Noto Sans Symbols"/>
              <a:buChar char="◆"/>
            </a:pPr>
            <a:r>
              <a:rPr lang="en-GB"/>
              <a:t>Existing U.S. ethanol plants can produce &gt; 60M Tonnes of DDGS.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1A54F"/>
              </a:buClr>
              <a:buSzPts val="1400"/>
              <a:buFont typeface="Noto Sans Symbols"/>
              <a:buChar char="◆"/>
            </a:pPr>
            <a:r>
              <a:rPr lang="en-GB"/>
              <a:t>UK produces more than 1.5M Tonnes a year.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1A54F"/>
              </a:buClr>
              <a:buSzPts val="1400"/>
              <a:buFont typeface="Noto Sans Symbols"/>
              <a:buChar char="◆"/>
            </a:pPr>
            <a:r>
              <a:rPr lang="en-GB"/>
              <a:t>As bioethanol production increases so does </a:t>
            </a:r>
            <a:r>
              <a:rPr b="1" lang="en-GB"/>
              <a:t>DDGS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1A54F"/>
              </a:buClr>
              <a:buSzPts val="1400"/>
              <a:buFont typeface="Noto Sans Symbols"/>
              <a:buChar char="◆"/>
            </a:pPr>
            <a:r>
              <a:rPr b="1" lang="en-GB"/>
              <a:t>DDGS is a global commodity available everywhere</a:t>
            </a:r>
            <a:endParaRPr b="1"/>
          </a:p>
          <a:p>
            <a:pPr indent="-254000" lvl="0" marL="342900" rtl="0" algn="l">
              <a:spcBef>
                <a:spcPts val="400"/>
              </a:spcBef>
              <a:spcAft>
                <a:spcPts val="0"/>
              </a:spcAft>
              <a:buClr>
                <a:srgbClr val="01A54F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 txBox="1"/>
          <p:nvPr>
            <p:ph idx="11" type="ftr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CONFIDENTIAL</a:t>
            </a:r>
            <a:endParaRPr/>
          </a:p>
        </p:txBody>
      </p:sp>
      <p:sp>
        <p:nvSpPr>
          <p:cNvPr id="120" name="Google Shape;120;p4"/>
          <p:cNvSpPr txBox="1"/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DDGS – Cambond Resin Feedstock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idx="11" type="ftr"/>
          </p:nvPr>
        </p:nvSpPr>
        <p:spPr>
          <a:xfrm>
            <a:off x="385192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CONFIDENTIAL</a:t>
            </a:r>
            <a:endParaRPr/>
          </a:p>
        </p:txBody>
      </p:sp>
      <p:pic>
        <p:nvPicPr>
          <p:cNvPr descr="Image result for formaldehyde manufacturing process flow diagram" id="126" name="Google Shape;126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147" l="0" r="0" t="5146"/>
          <a:stretch/>
        </p:blipFill>
        <p:spPr>
          <a:xfrm>
            <a:off x="0" y="1306286"/>
            <a:ext cx="4079805" cy="229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3052" y="1105628"/>
            <a:ext cx="1913100" cy="219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7555" y="1569025"/>
            <a:ext cx="1668615" cy="2224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.JPG" id="129" name="Google Shape;12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0220" y="3603625"/>
            <a:ext cx="956851" cy="67352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 txBox="1"/>
          <p:nvPr/>
        </p:nvSpPr>
        <p:spPr>
          <a:xfrm>
            <a:off x="1816925" y="4248684"/>
            <a:ext cx="159377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Toxic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High Energy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Regulated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 txBox="1"/>
          <p:nvPr>
            <p:ph type="ctrTitle"/>
          </p:nvPr>
        </p:nvSpPr>
        <p:spPr>
          <a:xfrm>
            <a:off x="457200" y="46800"/>
            <a:ext cx="7772400" cy="85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Formaldehyde            vs        Cambond</a:t>
            </a:r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6275866" y="4122449"/>
            <a:ext cx="156337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9242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009242"/>
                </a:solidFill>
                <a:latin typeface="Calibri"/>
                <a:ea typeface="Calibri"/>
                <a:cs typeface="Calibri"/>
                <a:sym typeface="Calibri"/>
              </a:rPr>
              <a:t>Food Grade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9242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009242"/>
                </a:solidFill>
                <a:latin typeface="Calibri"/>
                <a:ea typeface="Calibri"/>
                <a:cs typeface="Calibri"/>
                <a:sym typeface="Calibri"/>
              </a:rPr>
              <a:t>Non-toxic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9242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009242"/>
                </a:solidFill>
                <a:latin typeface="Calibri"/>
                <a:ea typeface="Calibri"/>
                <a:cs typeface="Calibri"/>
                <a:sym typeface="Calibri"/>
              </a:rPr>
              <a:t>40%CO</a:t>
            </a:r>
            <a:r>
              <a:rPr baseline="-25000" lang="en-GB" sz="1800">
                <a:solidFill>
                  <a:srgbClr val="009242"/>
                </a:solidFill>
                <a:latin typeface="Calibri"/>
                <a:ea typeface="Calibri"/>
                <a:cs typeface="Calibri"/>
                <a:sym typeface="Calibri"/>
              </a:rPr>
              <a:t>2e</a:t>
            </a:r>
            <a:endParaRPr baseline="-25000" sz="1800">
              <a:solidFill>
                <a:srgbClr val="0092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7543167" y="4707843"/>
            <a:ext cx="51970" cy="273856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6DD132"/>
              </a:gs>
              <a:gs pos="100000">
                <a:srgbClr val="B2FF93"/>
              </a:gs>
            </a:gsLst>
            <a:lin ang="16200000" scaled="0"/>
          </a:gradFill>
          <a:ln cap="flat" cmpd="sng" w="9525">
            <a:solidFill>
              <a:srgbClr val="6EBC4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/>
          <p:nvPr/>
        </p:nvSpPr>
        <p:spPr>
          <a:xfrm>
            <a:off x="4479667" y="2435505"/>
            <a:ext cx="184666" cy="277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094" y="910763"/>
            <a:ext cx="1477819" cy="1421407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83" y="2277415"/>
            <a:ext cx="1373908" cy="1353757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8576" y="3496309"/>
            <a:ext cx="1523999" cy="1505163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9405" y="956272"/>
            <a:ext cx="1394387" cy="116908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83051" y="3733885"/>
            <a:ext cx="1238599" cy="124513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5269" y="2366168"/>
            <a:ext cx="1197226" cy="114242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46" name="Google Shape;146;p6"/>
          <p:cNvSpPr txBox="1"/>
          <p:nvPr/>
        </p:nvSpPr>
        <p:spPr>
          <a:xfrm>
            <a:off x="357910" y="2669470"/>
            <a:ext cx="946727" cy="369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STRAW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1743001" y="1505353"/>
            <a:ext cx="808182" cy="369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REED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4234041" y="1431350"/>
            <a:ext cx="11215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DDGS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3600858" y="3831283"/>
            <a:ext cx="24801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1" lang="en-GB" sz="1800">
                <a:solidFill>
                  <a:srgbClr val="009242"/>
                </a:solidFill>
                <a:latin typeface="Calibri"/>
                <a:ea typeface="Calibri"/>
                <a:cs typeface="Calibri"/>
                <a:sym typeface="Calibri"/>
              </a:rPr>
              <a:t>CAMBOND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9242"/>
                </a:solidFill>
                <a:latin typeface="Calibri"/>
                <a:ea typeface="Calibri"/>
                <a:cs typeface="Calibri"/>
                <a:sym typeface="Calibri"/>
              </a:rPr>
              <a:t>RESIN MAKES A RANGE OF BIO-COMPOSITES</a:t>
            </a:r>
            <a:endParaRPr b="1" sz="1800">
              <a:solidFill>
                <a:srgbClr val="0092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6944559" y="4154448"/>
            <a:ext cx="19791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BIOPLASTIC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PRODUCTS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6"/>
          <p:cNvCxnSpPr/>
          <p:nvPr/>
        </p:nvCxnSpPr>
        <p:spPr>
          <a:xfrm>
            <a:off x="1743001" y="3016033"/>
            <a:ext cx="1472768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2" name="Google Shape;152;p6"/>
          <p:cNvCxnSpPr/>
          <p:nvPr/>
        </p:nvCxnSpPr>
        <p:spPr>
          <a:xfrm>
            <a:off x="4794802" y="1886985"/>
            <a:ext cx="6784" cy="297126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3" name="Google Shape;153;p6"/>
          <p:cNvCxnSpPr/>
          <p:nvPr/>
        </p:nvCxnSpPr>
        <p:spPr>
          <a:xfrm flipH="1" rot="10800000">
            <a:off x="2934060" y="3469155"/>
            <a:ext cx="281709" cy="9938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4" name="Google Shape;154;p6"/>
          <p:cNvCxnSpPr/>
          <p:nvPr/>
        </p:nvCxnSpPr>
        <p:spPr>
          <a:xfrm>
            <a:off x="2822865" y="2366168"/>
            <a:ext cx="277091" cy="138673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5" name="Google Shape;155;p6"/>
          <p:cNvCxnSpPr/>
          <p:nvPr/>
        </p:nvCxnSpPr>
        <p:spPr>
          <a:xfrm flipH="1" rot="10800000">
            <a:off x="6044810" y="2116471"/>
            <a:ext cx="355600" cy="152543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6" name="Google Shape;156;p6"/>
          <p:cNvCxnSpPr/>
          <p:nvPr/>
        </p:nvCxnSpPr>
        <p:spPr>
          <a:xfrm>
            <a:off x="6170018" y="3428883"/>
            <a:ext cx="376381" cy="122494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157" name="Google Shape;15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72415" y="2269014"/>
            <a:ext cx="2324314" cy="138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64055" y="876822"/>
            <a:ext cx="1357596" cy="126405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cxnSp>
        <p:nvCxnSpPr>
          <p:cNvPr id="159" name="Google Shape;159;p6"/>
          <p:cNvCxnSpPr/>
          <p:nvPr/>
        </p:nvCxnSpPr>
        <p:spPr>
          <a:xfrm flipH="1" rot="10800000">
            <a:off x="6343199" y="2712761"/>
            <a:ext cx="355600" cy="2075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60" name="Google Shape;160;p6"/>
          <p:cNvSpPr txBox="1"/>
          <p:nvPr/>
        </p:nvSpPr>
        <p:spPr>
          <a:xfrm>
            <a:off x="7291911" y="2669470"/>
            <a:ext cx="10737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MOULDED PRODUCTS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6944559" y="1456074"/>
            <a:ext cx="8842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WOOD</a:t>
            </a:r>
            <a:br>
              <a:rPr lang="en-GB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PANELS</a:t>
            </a:r>
            <a:endParaRPr/>
          </a:p>
        </p:txBody>
      </p:sp>
      <p:sp>
        <p:nvSpPr>
          <p:cNvPr id="162" name="Google Shape;162;p6"/>
          <p:cNvSpPr txBox="1"/>
          <p:nvPr>
            <p:ph type="title"/>
          </p:nvPr>
        </p:nvSpPr>
        <p:spPr>
          <a:xfrm>
            <a:off x="579431" y="-76484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GB"/>
              <a:t>CAMBOND INNOVATION AND SUPPLY CHAIN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1738687" y="4064224"/>
            <a:ext cx="10749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PALM OIL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WASTE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A New Generation of Green Products </a:t>
            </a:r>
            <a:endParaRPr/>
          </a:p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457200" y="1163638"/>
            <a:ext cx="8229600" cy="3233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700"/>
              <a:buFont typeface="Noto Sans Symbols"/>
              <a:buChar char="◆"/>
            </a:pPr>
            <a:r>
              <a:rPr lang="en-GB"/>
              <a:t>Resin can be used to combine biomass with polymers and other materials for ‘greener’ plastics.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1700"/>
              <a:buFont typeface="Noto Sans Symbols"/>
              <a:buChar char="◆"/>
            </a:pPr>
            <a:r>
              <a:rPr lang="en-GB">
                <a:solidFill>
                  <a:srgbClr val="009242"/>
                </a:solidFill>
              </a:rPr>
              <a:t>Reduces plastic in many products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1700"/>
              <a:buFont typeface="Noto Sans Symbols"/>
              <a:buChar char="◆"/>
            </a:pPr>
            <a:r>
              <a:rPr lang="en-GB">
                <a:solidFill>
                  <a:srgbClr val="009242"/>
                </a:solidFill>
              </a:rPr>
              <a:t>New generation * Carbon – ve biomass products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950" y="3427413"/>
            <a:ext cx="2189163" cy="16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5713" y="3444875"/>
            <a:ext cx="2166937" cy="162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2588" y="2968625"/>
            <a:ext cx="1576387" cy="2100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/>
          <p:nvPr/>
        </p:nvSpPr>
        <p:spPr>
          <a:xfrm>
            <a:off x="4479752" y="2435634"/>
            <a:ext cx="219932" cy="369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798" y="2458681"/>
            <a:ext cx="1354459" cy="119086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770" y="1346986"/>
            <a:ext cx="1393097" cy="138638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81" name="Google Shape;181;p8"/>
          <p:cNvSpPr txBox="1"/>
          <p:nvPr/>
        </p:nvSpPr>
        <p:spPr>
          <a:xfrm>
            <a:off x="922632" y="2774170"/>
            <a:ext cx="1177837" cy="369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BIOMASS</a:t>
            </a:r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2723326" y="1457108"/>
            <a:ext cx="807434" cy="369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REED</a:t>
            </a:r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998791" y="1968277"/>
            <a:ext cx="1120484" cy="369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DDGS</a:t>
            </a:r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8"/>
          <p:cNvCxnSpPr/>
          <p:nvPr/>
        </p:nvCxnSpPr>
        <p:spPr>
          <a:xfrm flipH="1" rot="10800000">
            <a:off x="5231406" y="1866761"/>
            <a:ext cx="355271" cy="15240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85" name="Google Shape;185;p8"/>
          <p:cNvCxnSpPr/>
          <p:nvPr/>
        </p:nvCxnSpPr>
        <p:spPr>
          <a:xfrm>
            <a:off x="5221024" y="3588358"/>
            <a:ext cx="376033" cy="12238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86" name="Google Shape;186;p8"/>
          <p:cNvCxnSpPr/>
          <p:nvPr/>
        </p:nvCxnSpPr>
        <p:spPr>
          <a:xfrm flipH="1" rot="10800000">
            <a:off x="5495400" y="2808652"/>
            <a:ext cx="355271" cy="20733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87" name="Google Shape;187;p8"/>
          <p:cNvSpPr txBox="1"/>
          <p:nvPr>
            <p:ph type="title"/>
          </p:nvPr>
        </p:nvSpPr>
        <p:spPr>
          <a:xfrm>
            <a:off x="583125" y="-74032"/>
            <a:ext cx="822198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CAMBOND INNOVATION </a:t>
            </a:r>
            <a:r>
              <a:rPr lang="en-GB">
                <a:solidFill>
                  <a:schemeClr val="accent6"/>
                </a:solidFill>
              </a:rPr>
              <a:t>- </a:t>
            </a:r>
            <a:endParaRPr/>
          </a:p>
        </p:txBody>
      </p:sp>
      <p:sp>
        <p:nvSpPr>
          <p:cNvPr id="188" name="Google Shape;188;p8"/>
          <p:cNvSpPr txBox="1"/>
          <p:nvPr/>
        </p:nvSpPr>
        <p:spPr>
          <a:xfrm>
            <a:off x="1055329" y="3896640"/>
            <a:ext cx="801310" cy="369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ALGAE</a:t>
            </a:r>
            <a:endParaRPr/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356" y="3481594"/>
            <a:ext cx="1602549" cy="105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8548" y="2102364"/>
            <a:ext cx="1804424" cy="166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/>
          <p:nvPr/>
        </p:nvSpPr>
        <p:spPr>
          <a:xfrm>
            <a:off x="2042367" y="2722999"/>
            <a:ext cx="622950" cy="6784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591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7123" y="882293"/>
            <a:ext cx="1139126" cy="1518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KEA" id="193" name="Google Shape;19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92773" y="2125178"/>
            <a:ext cx="2198767" cy="146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07123" y="3622313"/>
            <a:ext cx="1393017" cy="114614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/>
        </p:nvSpPr>
        <p:spPr>
          <a:xfrm>
            <a:off x="2628548" y="3958944"/>
            <a:ext cx="29502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Biomass/polymer composites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Low carbon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Low cost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EXISTING SUPPLY CHAIN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202" y="2152995"/>
            <a:ext cx="15335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 txBox="1"/>
          <p:nvPr>
            <p:ph type="title"/>
          </p:nvPr>
        </p:nvSpPr>
        <p:spPr>
          <a:xfrm>
            <a:off x="457200" y="47406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CIRCULAR ECONOMY POSSIBILITIES</a:t>
            </a:r>
            <a:endParaRPr/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444" y="2655654"/>
            <a:ext cx="17335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212" y="3427820"/>
            <a:ext cx="2475176" cy="13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5479" y="3665043"/>
            <a:ext cx="1983302" cy="134752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 txBox="1"/>
          <p:nvPr/>
        </p:nvSpPr>
        <p:spPr>
          <a:xfrm>
            <a:off x="362174" y="932804"/>
            <a:ext cx="790549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Agriculture produces &gt;2Billion tonnes waste biomass.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50M tonnes of plastic waste in EU.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the existing supply chains use these to manufacture sustainable products?</a:t>
            </a:r>
            <a:endParaRPr/>
          </a:p>
        </p:txBody>
      </p:sp>
      <p:pic>
        <p:nvPicPr>
          <p:cNvPr id="206" name="Google Shape;20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04356" y="2152995"/>
            <a:ext cx="2405520" cy="138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66686" y="3665043"/>
            <a:ext cx="1996737" cy="132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ambond">
      <a:dk1>
        <a:srgbClr val="000000"/>
      </a:dk1>
      <a:lt1>
        <a:srgbClr val="FFFFFF"/>
      </a:lt1>
      <a:dk2>
        <a:srgbClr val="07A54E"/>
      </a:dk2>
      <a:lt2>
        <a:srgbClr val="EEECE1"/>
      </a:lt2>
      <a:accent1>
        <a:srgbClr val="72BF45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7A54E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2015-08-14T14:28:35Z</dcterms:created>
  <dc:creator>Belinda</dc:creator>
</cp:coreProperties>
</file>